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5"/>
  </p:notesMasterIdLst>
  <p:sldIdLst>
    <p:sldId id="787" r:id="rId2"/>
    <p:sldId id="256"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706" r:id="rId30"/>
    <p:sldId id="716" r:id="rId31"/>
    <p:sldId id="750" r:id="rId32"/>
    <p:sldId id="707" r:id="rId33"/>
    <p:sldId id="710" r:id="rId34"/>
    <p:sldId id="717" r:id="rId35"/>
    <p:sldId id="718" r:id="rId36"/>
    <p:sldId id="709" r:id="rId37"/>
    <p:sldId id="711" r:id="rId38"/>
    <p:sldId id="712" r:id="rId39"/>
    <p:sldId id="713" r:id="rId40"/>
    <p:sldId id="714" r:id="rId41"/>
    <p:sldId id="715" r:id="rId42"/>
    <p:sldId id="719" r:id="rId43"/>
    <p:sldId id="785" r:id="rId44"/>
    <p:sldId id="691" r:id="rId45"/>
    <p:sldId id="637" r:id="rId46"/>
    <p:sldId id="638" r:id="rId47"/>
    <p:sldId id="639" r:id="rId48"/>
    <p:sldId id="720" r:id="rId49"/>
    <p:sldId id="786" r:id="rId50"/>
    <p:sldId id="751" r:id="rId51"/>
    <p:sldId id="752" r:id="rId52"/>
    <p:sldId id="754" r:id="rId53"/>
    <p:sldId id="755" r:id="rId54"/>
    <p:sldId id="756" r:id="rId55"/>
    <p:sldId id="784" r:id="rId56"/>
    <p:sldId id="757" r:id="rId57"/>
    <p:sldId id="780" r:id="rId58"/>
    <p:sldId id="770" r:id="rId59"/>
    <p:sldId id="781" r:id="rId60"/>
    <p:sldId id="772" r:id="rId61"/>
    <p:sldId id="775" r:id="rId62"/>
    <p:sldId id="777" r:id="rId63"/>
    <p:sldId id="773" r:id="rId64"/>
    <p:sldId id="771" r:id="rId65"/>
    <p:sldId id="776" r:id="rId66"/>
    <p:sldId id="778" r:id="rId67"/>
    <p:sldId id="779" r:id="rId68"/>
    <p:sldId id="774" r:id="rId69"/>
    <p:sldId id="782" r:id="rId70"/>
    <p:sldId id="783" r:id="rId71"/>
    <p:sldId id="753" r:id="rId72"/>
    <p:sldId id="627" r:id="rId73"/>
    <p:sldId id="721" r:id="rId74"/>
    <p:sldId id="722" r:id="rId75"/>
    <p:sldId id="618" r:id="rId76"/>
    <p:sldId id="617" r:id="rId77"/>
    <p:sldId id="790" r:id="rId78"/>
    <p:sldId id="791" r:id="rId79"/>
    <p:sldId id="729" r:id="rId80"/>
    <p:sldId id="723" r:id="rId81"/>
    <p:sldId id="654" r:id="rId82"/>
    <p:sldId id="792" r:id="rId83"/>
    <p:sldId id="793" r:id="rId84"/>
    <p:sldId id="795" r:id="rId85"/>
    <p:sldId id="794" r:id="rId86"/>
    <p:sldId id="641" r:id="rId87"/>
    <p:sldId id="769" r:id="rId88"/>
    <p:sldId id="735" r:id="rId89"/>
    <p:sldId id="762" r:id="rId90"/>
    <p:sldId id="763" r:id="rId91"/>
    <p:sldId id="796" r:id="rId92"/>
    <p:sldId id="732" r:id="rId93"/>
    <p:sldId id="764" r:id="rId94"/>
    <p:sldId id="733" r:id="rId95"/>
    <p:sldId id="734" r:id="rId96"/>
    <p:sldId id="647" r:id="rId97"/>
    <p:sldId id="645" r:id="rId98"/>
    <p:sldId id="646" r:id="rId99"/>
    <p:sldId id="574" r:id="rId100"/>
    <p:sldId id="766" r:id="rId101"/>
    <p:sldId id="767" r:id="rId102"/>
    <p:sldId id="768" r:id="rId103"/>
    <p:sldId id="693" r:id="rId104"/>
    <p:sldId id="736" r:id="rId105"/>
    <p:sldId id="737" r:id="rId106"/>
    <p:sldId id="744" r:id="rId107"/>
    <p:sldId id="743" r:id="rId108"/>
    <p:sldId id="745" r:id="rId109"/>
    <p:sldId id="746" r:id="rId110"/>
    <p:sldId id="747" r:id="rId111"/>
    <p:sldId id="748" r:id="rId112"/>
    <p:sldId id="738" r:id="rId113"/>
    <p:sldId id="749" r:id="rId114"/>
    <p:sldId id="495" r:id="rId115"/>
    <p:sldId id="741" r:id="rId116"/>
    <p:sldId id="742" r:id="rId117"/>
    <p:sldId id="739" r:id="rId118"/>
    <p:sldId id="694" r:id="rId119"/>
    <p:sldId id="740" r:id="rId120"/>
    <p:sldId id="416" r:id="rId121"/>
    <p:sldId id="797" r:id="rId122"/>
    <p:sldId id="799" r:id="rId123"/>
    <p:sldId id="800" r:id="rId124"/>
  </p:sldIdLst>
  <p:sldSz cx="12192000" cy="6858000"/>
  <p:notesSz cx="6858000" cy="9144000"/>
  <p:embeddedFontLst>
    <p:embeddedFont>
      <p:font typeface="Century" panose="02040604050505020304" pitchFamily="18" charset="0"/>
      <p:regular r:id="rId126"/>
    </p:embeddedFont>
    <p:embeddedFont>
      <p:font typeface="Calibri Light" panose="020F0302020204030204" pitchFamily="34" charset="0"/>
      <p:regular r:id="rId127"/>
      <p:italic r:id="rId128"/>
    </p:embeddedFont>
    <p:embeddedFont>
      <p:font typeface="Calibri" panose="020F0502020204030204" pitchFamily="34" charset="0"/>
      <p:regular r:id="rId129"/>
      <p:bold r:id="rId130"/>
      <p:italic r:id="rId131"/>
      <p:boldItalic r:id="rId132"/>
    </p:embeddedFont>
    <p:embeddedFont>
      <p:font typeface="Roboto" panose="020B0604020202020204" charset="0"/>
      <p:regular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78" d="100"/>
          <a:sy n="78" d="100"/>
        </p:scale>
        <p:origin x="1044"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84</a:t>
            </a:fld>
            <a:endParaRPr lang="de-DE"/>
          </a:p>
        </p:txBody>
      </p:sp>
    </p:spTree>
    <p:extLst>
      <p:ext uri="{BB962C8B-B14F-4D97-AF65-F5344CB8AC3E}">
        <p14:creationId xmlns:p14="http://schemas.microsoft.com/office/powerpoint/2010/main" val="134857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2019-09-09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ars.vilhuber.com/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hyperlink" Target="https://doi.org/10.5281/zenodo.2573123" TargetMode="Externa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a:t/>
            </a:r>
            <a:br>
              <a:rPr lang="en-US" dirty="0"/>
            </a:br>
            <a:r>
              <a:rPr lang="en-US" sz="7300" b="1" dirty="0" smtClean="0">
                <a:hlinkClick r:id="rId2"/>
              </a:rPr>
              <a:t>https://lars.vilhuber.com/s</a:t>
            </a:r>
            <a:r>
              <a:rPr lang="en-US" sz="7300" b="1" dirty="0" smtClean="0"/>
              <a:t/>
            </a:r>
            <a:br>
              <a:rPr lang="en-US" sz="7300" b="1" dirty="0" smtClean="0"/>
            </a:br>
            <a:r>
              <a:rPr lang="en-US" dirty="0" smtClean="0"/>
              <a:t>(and </a:t>
            </a:r>
            <a:r>
              <a:rPr lang="en-US" smtClean="0"/>
              <a:t>choose </a:t>
            </a:r>
            <a:r>
              <a:rPr lang="en-US" smtClean="0"/>
              <a:t>AEI)    </a:t>
            </a:r>
            <a:r>
              <a:rPr lang="en-US" dirty="0" smtClean="0"/>
              <a:t>.</a:t>
            </a:r>
            <a:endParaRPr lang="en-US" dirty="0"/>
          </a:p>
        </p:txBody>
      </p:sp>
    </p:spTree>
    <p:extLst>
      <p:ext uri="{BB962C8B-B14F-4D97-AF65-F5344CB8AC3E}">
        <p14:creationId xmlns:p14="http://schemas.microsoft.com/office/powerpoint/2010/main" val="1463906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Glimpses</a:t>
            </a:r>
            <a:endParaRPr lang="en-US" dirty="0">
              <a:solidFill>
                <a:schemeClr val="bg1"/>
              </a:solidFill>
            </a:endParaRPr>
          </a:p>
        </p:txBody>
      </p:sp>
    </p:spTree>
    <p:extLst>
      <p:ext uri="{BB962C8B-B14F-4D97-AF65-F5344CB8AC3E}">
        <p14:creationId xmlns:p14="http://schemas.microsoft.com/office/powerpoint/2010/main" val="336770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Surrounding 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a:t>
            </a:r>
            <a:r>
              <a:rPr lang="en-US" sz="5400" b="1" dirty="0" smtClean="0">
                <a:solidFill>
                  <a:schemeClr val="bg1"/>
                </a:solidFill>
                <a:hlinkClick r:id="rId2"/>
              </a:rPr>
              <a:t>10.5281/zenodo.2573123</a:t>
            </a:r>
            <a:r>
              <a:rPr lang="en-US" sz="5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362994" y="4336869"/>
            <a:ext cx="5277394" cy="1107996"/>
          </a:xfrm>
          <a:prstGeom prst="rect">
            <a:avLst/>
          </a:prstGeom>
          <a:noFill/>
        </p:spPr>
        <p:txBody>
          <a:bodyPr wrap="square" rtlCol="0">
            <a:spAutoFit/>
          </a:bodyPr>
          <a:lstStyle/>
          <a:p>
            <a:r>
              <a:rPr lang="en-US" sz="6600" dirty="0" smtClean="0">
                <a:solidFill>
                  <a:schemeClr val="bg2">
                    <a:lumMod val="25000"/>
                  </a:schemeClr>
                </a:solidFill>
              </a:rPr>
              <a:t>Extra slides</a:t>
            </a:r>
            <a:endParaRPr lang="en-US" sz="6600" dirty="0">
              <a:solidFill>
                <a:schemeClr val="bg2">
                  <a:lumMod val="25000"/>
                </a:schemeClr>
              </a:solidFill>
            </a:endParaRPr>
          </a:p>
        </p:txBody>
      </p:sp>
    </p:spTree>
    <p:extLst>
      <p:ext uri="{BB962C8B-B14F-4D97-AF65-F5344CB8AC3E}">
        <p14:creationId xmlns:p14="http://schemas.microsoft.com/office/powerpoint/2010/main" val="30372186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challenges remain: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73" y="1276227"/>
            <a:ext cx="7285726" cy="5161993"/>
          </a:xfrm>
        </p:spPr>
      </p:pic>
      <p:sp>
        <p:nvSpPr>
          <p:cNvPr id="5" name="TextBox 4"/>
          <p:cNvSpPr txBox="1"/>
          <p:nvPr/>
        </p:nvSpPr>
        <p:spPr>
          <a:xfrm>
            <a:off x="9088399" y="4650377"/>
            <a:ext cx="2851052" cy="646331"/>
          </a:xfrm>
          <a:prstGeom prst="rect">
            <a:avLst/>
          </a:prstGeom>
          <a:noFill/>
        </p:spPr>
        <p:txBody>
          <a:bodyPr wrap="square" rtlCol="0">
            <a:spAutoFit/>
          </a:bodyPr>
          <a:lstStyle/>
          <a:p>
            <a:r>
              <a:rPr lang="en-US" dirty="0" smtClean="0"/>
              <a:t>Abel </a:t>
            </a:r>
            <a:r>
              <a:rPr lang="en-US" dirty="0" err="1" smtClean="0"/>
              <a:t>Brodeur</a:t>
            </a:r>
            <a:r>
              <a:rPr lang="en-US" dirty="0" smtClean="0"/>
              <a:t> (2018), https://osf.io/hg9an/</a:t>
            </a:r>
            <a:endParaRPr lang="en-US" dirty="0"/>
          </a:p>
        </p:txBody>
      </p:sp>
    </p:spTree>
    <p:extLst>
      <p:ext uri="{BB962C8B-B14F-4D97-AF65-F5344CB8AC3E}">
        <p14:creationId xmlns:p14="http://schemas.microsoft.com/office/powerpoint/2010/main" val="1482222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for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701" y="1825625"/>
            <a:ext cx="7496598" cy="4351338"/>
          </a:xfrm>
        </p:spPr>
      </p:pic>
      <p:sp>
        <p:nvSpPr>
          <p:cNvPr id="5" name="TextBox 4"/>
          <p:cNvSpPr txBox="1"/>
          <p:nvPr/>
        </p:nvSpPr>
        <p:spPr>
          <a:xfrm>
            <a:off x="2579914" y="6176963"/>
            <a:ext cx="7733212" cy="369332"/>
          </a:xfrm>
          <a:prstGeom prst="rect">
            <a:avLst/>
          </a:prstGeom>
          <a:noFill/>
        </p:spPr>
        <p:txBody>
          <a:bodyPr wrap="square" rtlCol="0">
            <a:spAutoFit/>
          </a:bodyPr>
          <a:lstStyle/>
          <a:p>
            <a:r>
              <a:rPr lang="en-US" dirty="0" smtClean="0"/>
              <a:t>Andrews &amp; </a:t>
            </a:r>
            <a:r>
              <a:rPr lang="en-US" dirty="0" err="1" smtClean="0"/>
              <a:t>Kasy</a:t>
            </a:r>
            <a:r>
              <a:rPr lang="en-US" dirty="0"/>
              <a:t> (2019), https</a:t>
            </a:r>
            <a:r>
              <a:rPr lang="en-US" dirty="0" smtClean="0"/>
              <a:t>://doi.org/10.1257/aer.20180310</a:t>
            </a:r>
            <a:endParaRPr lang="en-US" dirty="0"/>
          </a:p>
        </p:txBody>
      </p:sp>
    </p:spTree>
    <p:extLst>
      <p:ext uri="{BB962C8B-B14F-4D97-AF65-F5344CB8AC3E}">
        <p14:creationId xmlns:p14="http://schemas.microsoft.com/office/powerpoint/2010/main" val="143991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277526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47471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14456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519871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76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38786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66972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(not cited, lack of information)</a:t>
            </a:r>
            <a:endParaRPr lang="en-US" sz="4000" b="1" dirty="0"/>
          </a:p>
        </p:txBody>
      </p:sp>
    </p:spTree>
    <p:extLst>
      <p:ext uri="{BB962C8B-B14F-4D97-AF65-F5344CB8AC3E}">
        <p14:creationId xmlns:p14="http://schemas.microsoft.com/office/powerpoint/2010/main" val="6474005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to do about it?</a:t>
            </a:r>
            <a:endParaRPr lang="en-US" dirty="0"/>
          </a:p>
        </p:txBody>
      </p:sp>
    </p:spTree>
    <p:extLst>
      <p:ext uri="{BB962C8B-B14F-4D97-AF65-F5344CB8AC3E}">
        <p14:creationId xmlns:p14="http://schemas.microsoft.com/office/powerpoint/2010/main" val="40577851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4154984"/>
          </a:xfrm>
          <a:prstGeom prst="rect">
            <a:avLst/>
          </a:prstGeom>
          <a:noFill/>
        </p:spPr>
        <p:txBody>
          <a:bodyPr wrap="square" rtlCol="0">
            <a:spAutoFit/>
          </a:bodyPr>
          <a:lstStyle/>
          <a:p>
            <a:pPr algn="ctr"/>
            <a:r>
              <a:rPr lang="en-US" sz="8800" dirty="0" smtClean="0">
                <a:solidFill>
                  <a:schemeClr val="bg1"/>
                </a:solidFill>
              </a:rPr>
              <a:t>Evolving Journal and Data Infrastructure</a:t>
            </a:r>
            <a:endParaRPr lang="en-US" dirty="0">
              <a:solidFill>
                <a:schemeClr val="bg1"/>
              </a:solidFill>
            </a:endParaRPr>
          </a:p>
        </p:txBody>
      </p:sp>
    </p:spTree>
    <p:extLst>
      <p:ext uri="{BB962C8B-B14F-4D97-AF65-F5344CB8AC3E}">
        <p14:creationId xmlns:p14="http://schemas.microsoft.com/office/powerpoint/2010/main" val="346445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a:t>
            </a:r>
            <a:r>
              <a:rPr lang="en-US" dirty="0" smtClean="0"/>
              <a:t>“supplemental ZIP files” and affiliated repositories?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smtClean="0"/>
              <a:t>What are the characteristics of prominent data archives?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DO ensure </a:t>
            </a:r>
            <a:r>
              <a:rPr lang="en-US" b="1" dirty="0" smtClean="0">
                <a:solidFill>
                  <a:schemeClr val="accent1">
                    <a:lumMod val="50000"/>
                  </a:schemeClr>
                </a:solidFill>
              </a:rPr>
              <a:t>longevity/ persistence</a:t>
            </a:r>
          </a:p>
          <a:p>
            <a:pPr lvl="1"/>
            <a:r>
              <a:rPr lang="en-US" dirty="0" smtClean="0"/>
              <a:t>They DO ensure </a:t>
            </a:r>
            <a:r>
              <a:rPr lang="en-US" b="1" dirty="0" smtClean="0">
                <a:solidFill>
                  <a:schemeClr val="accent1">
                    <a:lumMod val="50000"/>
                  </a:schemeClr>
                </a:solidFill>
              </a:rPr>
              <a:t>access</a:t>
            </a:r>
          </a:p>
          <a:p>
            <a:pPr lvl="1"/>
            <a:r>
              <a:rPr lang="en-US" dirty="0" smtClean="0"/>
              <a:t>They DO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3545581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3913825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2304996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restricted-access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6455491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So: 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“Unscripted Segway”</a:t>
            </a:r>
            <a:endParaRPr lang="en-US" dirty="0"/>
          </a:p>
        </p:txBody>
      </p:sp>
      <p:sp>
        <p:nvSpPr>
          <p:cNvPr id="3" name="Content Placeholder 2"/>
          <p:cNvSpPr>
            <a:spLocks noGrp="1"/>
          </p:cNvSpPr>
          <p:nvPr>
            <p:ph idx="1"/>
          </p:nvPr>
        </p:nvSpPr>
        <p:spPr/>
        <p:txBody>
          <a:bodyPr/>
          <a:lstStyle/>
          <a:p>
            <a:r>
              <a:rPr lang="en-US" dirty="0" smtClean="0"/>
              <a:t>Does that mean I cannot use data from Firm ABC?</a:t>
            </a:r>
          </a:p>
          <a:p>
            <a:r>
              <a:rPr lang="en-US" dirty="0" smtClean="0"/>
              <a:t>Does that mean I have to give my data away?</a:t>
            </a:r>
            <a:endParaRPr lang="en-US" dirty="0"/>
          </a:p>
        </p:txBody>
      </p:sp>
    </p:spTree>
    <p:extLst>
      <p:ext uri="{BB962C8B-B14F-4D97-AF65-F5344CB8AC3E}">
        <p14:creationId xmlns:p14="http://schemas.microsoft.com/office/powerpoint/2010/main" val="3084428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86098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when appropriate</a:t>
            </a:r>
          </a:p>
          <a:p>
            <a:pPr lvl="2"/>
            <a:r>
              <a:rPr lang="en-US" sz="2400" dirty="0" smtClean="0"/>
              <a:t>Leave data where it is almost always</a:t>
            </a: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Availability Policy” (2019)</a:t>
            </a:r>
            <a:endParaRPr lang="en-US" dirty="0"/>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a:t>
            </a:r>
            <a:r>
              <a:rPr lang="en-US" sz="3200" b="1" dirty="0" smtClean="0">
                <a:solidFill>
                  <a:schemeClr val="accent4">
                    <a:lumMod val="75000"/>
                  </a:schemeClr>
                </a:solidFill>
              </a:rPr>
              <a:t>replication</a:t>
            </a:r>
            <a:r>
              <a:rPr lang="en-US" dirty="0" smtClean="0">
                <a:solidFill>
                  <a:schemeClr val="bg1">
                    <a:lumMod val="75000"/>
                  </a:schemeClr>
                </a:solidFill>
              </a:rPr>
              <a:t>, </a:t>
            </a:r>
            <a:r>
              <a:rPr lang="en-US" dirty="0">
                <a:solidFill>
                  <a:schemeClr val="bg1">
                    <a:lumMod val="75000"/>
                  </a:schemeClr>
                </a:solidFill>
              </a:rPr>
              <a:t>as well as </a:t>
            </a:r>
            <a:r>
              <a:rPr lang="en-US" b="1" dirty="0">
                <a:solidFill>
                  <a:schemeClr val="accent1">
                    <a:lumMod val="75000"/>
                  </a:schemeClr>
                </a:solidFill>
              </a:rPr>
              <a:t>information about access to data and </a:t>
            </a:r>
            <a:r>
              <a:rPr lang="en-US" b="1" dirty="0" smtClean="0">
                <a:solidFill>
                  <a:schemeClr val="accent1">
                    <a:lumMod val="75000"/>
                  </a:schemeClr>
                </a:solidFill>
              </a:rPr>
              <a:t>programs.</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2368208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smtClean="0">
                <a:solidFill>
                  <a:schemeClr val="bg1">
                    <a:lumMod val="75000"/>
                  </a:schemeClr>
                </a:solidFill>
              </a:rPr>
              <a:t>These </a:t>
            </a:r>
            <a:r>
              <a:rPr lang="en-US" dirty="0">
                <a:solidFill>
                  <a:schemeClr val="bg1">
                    <a:lumMod val="75000"/>
                  </a:schemeClr>
                </a:solidFill>
              </a:rPr>
              <a:t>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chemeClr val="bg1">
                    <a:lumMod val="75000"/>
                  </a:schemeClr>
                </a:solidFill>
              </a:rPr>
              <a:t>Data and programs should </a:t>
            </a:r>
            <a:r>
              <a:rPr lang="en-US" sz="3200" b="1" dirty="0">
                <a:solidFill>
                  <a:schemeClr val="accent1">
                    <a:lumMod val="75000"/>
                  </a:schemeClr>
                </a:solidFill>
              </a:rPr>
              <a:t>be archived in the AEA Data and Code Repository</a:t>
            </a:r>
            <a:r>
              <a:rPr lang="en-US" dirty="0">
                <a:solidFill>
                  <a:schemeClr val="bg1">
                    <a:lumMod val="75000"/>
                  </a:schemeClr>
                </a:solidFill>
              </a:rPr>
              <a:t>. Authors will </a:t>
            </a:r>
            <a:r>
              <a:rPr lang="en-US" b="1" dirty="0">
                <a:solidFill>
                  <a:schemeClr val="accent4">
                    <a:lumMod val="75000"/>
                  </a:schemeClr>
                </a:solidFill>
              </a:rPr>
              <a:t>provide access </a:t>
            </a:r>
            <a:r>
              <a:rPr lang="en-US" dirty="0">
                <a:solidFill>
                  <a:schemeClr val="bg1">
                    <a:lumMod val="75000"/>
                  </a:schemeClr>
                </a:solidFill>
              </a:rPr>
              <a:t>to editors and reviewers, if requested</a:t>
            </a:r>
            <a:r>
              <a:rPr lang="en-US" b="1" dirty="0">
                <a:solidFill>
                  <a:schemeClr val="accent4">
                    <a:lumMod val="75000"/>
                  </a:schemeClr>
                </a:solidFill>
              </a:rPr>
              <a:t>, to both data and programs prior to acceptance</a:t>
            </a:r>
            <a:r>
              <a:rPr lang="en-US"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b="1" dirty="0">
                <a:solidFill>
                  <a:schemeClr val="accent6">
                    <a:lumMod val="75000"/>
                  </a:schemeClr>
                </a:solidFill>
              </a:rPr>
              <a:t>The AEA Data Editor will assess compliance with this policy, and will verify the accuracy of the information prior to acceptance by the Editor.</a:t>
            </a:r>
          </a:p>
          <a:p>
            <a:endParaRPr lang="en-US" dirty="0"/>
          </a:p>
        </p:txBody>
      </p:sp>
    </p:spTree>
    <p:extLst>
      <p:ext uri="{BB962C8B-B14F-4D97-AF65-F5344CB8AC3E}">
        <p14:creationId xmlns:p14="http://schemas.microsoft.com/office/powerpoint/2010/main" val="2996751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Pre-Publication Verification</a:t>
            </a:r>
            <a:endParaRPr lang="en-US" dirty="0"/>
          </a:p>
        </p:txBody>
      </p:sp>
      <p:sp>
        <p:nvSpPr>
          <p:cNvPr id="3" name="Content Placeholder 2"/>
          <p:cNvSpPr>
            <a:spLocks noGrp="1"/>
          </p:cNvSpPr>
          <p:nvPr>
            <p:ph idx="1"/>
          </p:nvPr>
        </p:nvSpPr>
        <p:spPr/>
        <p:txBody>
          <a:bodyPr/>
          <a:lstStyle/>
          <a:p>
            <a:r>
              <a:rPr lang="en-US" dirty="0" smtClean="0"/>
              <a:t>Every paper that receives a “conditional acceptance” is verified</a:t>
            </a:r>
          </a:p>
          <a:p>
            <a:pPr lvl="1"/>
            <a:r>
              <a:rPr lang="en-US" i="1" dirty="0" smtClean="0"/>
              <a:t>Data citations</a:t>
            </a:r>
          </a:p>
          <a:p>
            <a:pPr lvl="1"/>
            <a:r>
              <a:rPr lang="en-US" i="1" dirty="0" smtClean="0"/>
              <a:t>Quality of README</a:t>
            </a:r>
          </a:p>
          <a:p>
            <a:pPr lvl="1"/>
            <a:r>
              <a:rPr lang="en-US" i="1" dirty="0" smtClean="0"/>
              <a:t>Quality of code</a:t>
            </a:r>
          </a:p>
          <a:p>
            <a:pPr lvl="1"/>
            <a:r>
              <a:rPr lang="en-US" i="1" dirty="0" smtClean="0"/>
              <a:t>Reproducibility of code</a:t>
            </a:r>
          </a:p>
          <a:p>
            <a:pPr lvl="1"/>
            <a:r>
              <a:rPr lang="en-US" i="1" dirty="0"/>
              <a:t>Quality of </a:t>
            </a:r>
            <a:r>
              <a:rPr lang="en-US" i="1" dirty="0" smtClean="0"/>
              <a:t>metadata in the repository</a:t>
            </a:r>
          </a:p>
          <a:p>
            <a:pPr lvl="1"/>
            <a:endParaRPr lang="en-US" i="1" dirty="0" smtClean="0"/>
          </a:p>
          <a:p>
            <a:pPr lvl="1"/>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Verifying Data and Code Deposits</a:t>
            </a:r>
            <a:endParaRPr lang="en-US" dirty="0"/>
          </a:p>
        </p:txBody>
      </p:sp>
      <p:sp>
        <p:nvSpPr>
          <p:cNvPr id="3" name="Content Placeholder 2"/>
          <p:cNvSpPr>
            <a:spLocks noGrp="1"/>
          </p:cNvSpPr>
          <p:nvPr>
            <p:ph idx="1"/>
          </p:nvPr>
        </p:nvSpPr>
        <p:spPr/>
        <p:txBody>
          <a:bodyPr/>
          <a:lstStyle/>
          <a:p>
            <a:pPr lvl="1"/>
            <a:r>
              <a:rPr lang="en-US" dirty="0" smtClean="0"/>
              <a:t>Check README </a:t>
            </a:r>
          </a:p>
          <a:p>
            <a:pPr lvl="2"/>
            <a:r>
              <a:rPr lang="en-US" dirty="0"/>
              <a:t>L</a:t>
            </a:r>
            <a:r>
              <a:rPr lang="en-US" dirty="0" smtClean="0"/>
              <a:t>egible? Intelligible? Complete?</a:t>
            </a:r>
          </a:p>
          <a:p>
            <a:pPr lvl="1"/>
            <a:r>
              <a:rPr lang="en-US" dirty="0" smtClean="0"/>
              <a:t>Check Code</a:t>
            </a:r>
          </a:p>
          <a:p>
            <a:pPr lvl="2"/>
            <a:r>
              <a:rPr lang="en-US" dirty="0" smtClean="0"/>
              <a:t>Where is Table 1? Figure 1? Could this work?</a:t>
            </a:r>
          </a:p>
          <a:p>
            <a:pPr lvl="1"/>
            <a:r>
              <a:rPr lang="en-US" dirty="0" smtClean="0"/>
              <a:t>Check Access Rights</a:t>
            </a:r>
          </a:p>
          <a:p>
            <a:pPr lvl="2"/>
            <a:r>
              <a:rPr lang="en-US" dirty="0" smtClean="0"/>
              <a:t>Can the author provides us with data?</a:t>
            </a:r>
          </a:p>
          <a:p>
            <a:pPr lvl="2"/>
            <a:r>
              <a:rPr lang="en-US" dirty="0" smtClean="0"/>
              <a:t>Does the data access as described work?</a:t>
            </a:r>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333100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891753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0143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Reproducibility Check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1676253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Goal: 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away from “supplemental data”</a:t>
            </a:r>
            <a:endParaRPr lang="en-US" dirty="0"/>
          </a:p>
        </p:txBody>
      </p:sp>
      <p:sp>
        <p:nvSpPr>
          <p:cNvPr id="3" name="Content Placeholder 2"/>
          <p:cNvSpPr>
            <a:spLocks noGrp="1"/>
          </p:cNvSpPr>
          <p:nvPr>
            <p:ph idx="1"/>
          </p:nvPr>
        </p:nvSpPr>
        <p:spPr/>
        <p:txBody>
          <a:bodyPr/>
          <a:lstStyle/>
          <a:p>
            <a:r>
              <a:rPr lang="en-US" dirty="0" smtClean="0"/>
              <a:t>Data as a primary object</a:t>
            </a:r>
          </a:p>
          <a:p>
            <a:pPr lvl="1"/>
            <a:r>
              <a:rPr lang="en-US" dirty="0" smtClean="0"/>
              <a:t>Title</a:t>
            </a:r>
          </a:p>
          <a:p>
            <a:pPr lvl="1"/>
            <a:r>
              <a:rPr lang="en-US" dirty="0" smtClean="0"/>
              <a:t>Permanent location</a:t>
            </a:r>
          </a:p>
          <a:p>
            <a:pPr lvl="1"/>
            <a:r>
              <a:rPr lang="en-US" dirty="0" smtClean="0"/>
              <a:t>Citable!</a:t>
            </a:r>
          </a:p>
          <a:p>
            <a:r>
              <a:rPr lang="en-US" dirty="0" smtClean="0"/>
              <a:t>Better data repositories</a:t>
            </a:r>
          </a:p>
          <a:p>
            <a:pPr lvl="1"/>
            <a:r>
              <a:rPr lang="en-US" dirty="0" smtClean="0"/>
              <a:t>Move away from ZIP files attached to web pages</a:t>
            </a:r>
          </a:p>
          <a:p>
            <a:r>
              <a:rPr lang="en-US" dirty="0" smtClean="0"/>
              <a:t>Greater clarity about locations</a:t>
            </a:r>
            <a:endParaRPr lang="en-US" dirty="0"/>
          </a:p>
        </p:txBody>
      </p:sp>
    </p:spTree>
    <p:extLst>
      <p:ext uri="{BB962C8B-B14F-4D97-AF65-F5344CB8AC3E}">
        <p14:creationId xmlns:p14="http://schemas.microsoft.com/office/powerpoint/2010/main" val="29176483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22402262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 access data</a:t>
            </a:r>
            <a:endParaRPr lang="en-US" dirty="0"/>
          </a:p>
        </p:txBody>
      </p:sp>
      <p:sp>
        <p:nvSpPr>
          <p:cNvPr id="3" name="Content Placeholder 2"/>
          <p:cNvSpPr>
            <a:spLocks noGrp="1"/>
          </p:cNvSpPr>
          <p:nvPr>
            <p:ph idx="1"/>
          </p:nvPr>
        </p:nvSpPr>
        <p:spPr/>
        <p:txBody>
          <a:bodyPr>
            <a:normAutofit/>
          </a:bodyPr>
          <a:lstStyle/>
          <a:p>
            <a:r>
              <a:rPr lang="en-US" sz="4000" dirty="0" smtClean="0"/>
              <a:t>40% of Econ articles use restricted access data</a:t>
            </a:r>
          </a:p>
          <a:p>
            <a:pPr lvl="1"/>
            <a:r>
              <a:rPr lang="en-US" sz="3600" i="1" dirty="0" smtClean="0"/>
              <a:t>Costly or time-intensive to acquire access</a:t>
            </a:r>
          </a:p>
          <a:p>
            <a:pPr lvl="1"/>
            <a:r>
              <a:rPr lang="en-US" sz="3600" i="1" dirty="0" smtClean="0"/>
              <a:t>Access may require physical access in California, Australia, Norway, …</a:t>
            </a:r>
          </a:p>
          <a:p>
            <a:r>
              <a:rPr lang="en-US" sz="4000" dirty="0" smtClean="0"/>
              <a:t>When collecting own data, informed consent and IRB approval must be obtained to share data</a:t>
            </a:r>
          </a:p>
          <a:p>
            <a:pPr lvl="1"/>
            <a:r>
              <a:rPr lang="en-US" sz="3600" i="1" dirty="0" smtClean="0"/>
              <a:t>If not done at the start, may not be possible later!</a:t>
            </a:r>
          </a:p>
          <a:p>
            <a:endParaRPr lang="en-US" sz="4000" i="1" dirty="0"/>
          </a:p>
        </p:txBody>
      </p:sp>
    </p:spTree>
    <p:extLst>
      <p:ext uri="{BB962C8B-B14F-4D97-AF65-F5344CB8AC3E}">
        <p14:creationId xmlns:p14="http://schemas.microsoft.com/office/powerpoint/2010/main" val="1914382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Open source software has practices that ensure reproducibility, but also describe it</a:t>
            </a:r>
          </a:p>
          <a:p>
            <a:r>
              <a:rPr lang="en-US" dirty="0" smtClean="0"/>
              <a:t>Many papers do an admirable job, and teach the replicator how to proceed</a:t>
            </a:r>
          </a:p>
          <a:p>
            <a:r>
              <a:rPr lang="en-US" dirty="0" smtClean="0"/>
              <a:t>Tools:</a:t>
            </a:r>
          </a:p>
          <a:p>
            <a:pPr lvl="1"/>
            <a:r>
              <a:rPr lang="en-US" dirty="0" smtClean="0"/>
              <a:t>Make files and modern replacement</a:t>
            </a:r>
          </a:p>
          <a:p>
            <a:pPr lvl="1"/>
            <a:r>
              <a:rPr lang="en-US" dirty="0" smtClean="0"/>
              <a:t>Docker</a:t>
            </a:r>
          </a:p>
          <a:p>
            <a:pPr lvl="1"/>
            <a:r>
              <a:rPr lang="en-US" dirty="0" err="1" smtClean="0"/>
              <a:t>Rmd</a:t>
            </a:r>
            <a:r>
              <a:rPr lang="en-US" dirty="0" smtClean="0"/>
              <a:t> files</a:t>
            </a:r>
          </a:p>
          <a:p>
            <a:pPr lvl="1"/>
            <a:r>
              <a:rPr lang="en-US" dirty="0" smtClean="0"/>
              <a:t>Maybe </a:t>
            </a:r>
            <a:r>
              <a:rPr lang="en-US" dirty="0" err="1" smtClean="0"/>
              <a:t>Jupyter</a:t>
            </a:r>
            <a:r>
              <a:rPr lang="en-US" dirty="0" smtClean="0"/>
              <a:t> notebooks (they have some issues)</a:t>
            </a:r>
            <a:endParaRPr lang="en-US" dirty="0"/>
          </a:p>
        </p:txBody>
      </p:sp>
    </p:spTree>
    <p:extLst>
      <p:ext uri="{BB962C8B-B14F-4D97-AF65-F5344CB8AC3E}">
        <p14:creationId xmlns:p14="http://schemas.microsoft.com/office/powerpoint/2010/main" val="2519668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 </a:t>
            </a:r>
            <a:r>
              <a:rPr lang="en-US" sz="3600" dirty="0" smtClean="0"/>
              <a:t>(restricted-access data)</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a:p>
            <a:r>
              <a:rPr lang="en-US" dirty="0" smtClean="0"/>
              <a:t>Work with researchers to interact with data providers</a:t>
            </a:r>
          </a:p>
          <a:p>
            <a:r>
              <a:rPr lang="en-US" dirty="0" smtClean="0"/>
              <a:t>Work with private sector data providers to clarify procedures, improve openness</a:t>
            </a:r>
          </a:p>
        </p:txBody>
      </p:sp>
    </p:spTree>
    <p:extLst>
      <p:ext uri="{BB962C8B-B14F-4D97-AF65-F5344CB8AC3E}">
        <p14:creationId xmlns:p14="http://schemas.microsoft.com/office/powerpoint/2010/main" val="60479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9140</TotalTime>
  <Words>3674</Words>
  <Application>Microsoft Office PowerPoint</Application>
  <PresentationFormat>Widescreen</PresentationFormat>
  <Paragraphs>663</Paragraphs>
  <Slides>123</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123</vt:i4>
      </vt:variant>
    </vt:vector>
  </HeadingPairs>
  <TitlesOfParts>
    <vt:vector size="130" baseType="lpstr">
      <vt:lpstr>Arial</vt:lpstr>
      <vt:lpstr>Century</vt:lpstr>
      <vt:lpstr>Calibri Light</vt:lpstr>
      <vt:lpstr>Calibri</vt:lpstr>
      <vt:lpstr>Roboto</vt:lpstr>
      <vt:lpstr>Montserrat</vt:lpstr>
      <vt:lpstr>Office Theme</vt:lpstr>
      <vt:lpstr>  https://lars.vilhuber.com/s (and choose AEI)    .</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archives </vt:lpstr>
      <vt:lpstr>Risk</vt:lpstr>
      <vt:lpstr>Still true today…</vt:lpstr>
      <vt:lpstr>Let’s try and do better…</vt:lpstr>
      <vt:lpstr>An example</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PowerPoint Presentation</vt:lpstr>
      <vt:lpstr>Results?</vt:lpstr>
      <vt:lpstr>Some key statistics</vt:lpstr>
      <vt:lpstr>In a nutshell</vt:lpstr>
      <vt:lpstr>PowerPoint Presentation</vt:lpstr>
      <vt:lpstr>PowerPoint Presentation</vt:lpstr>
      <vt:lpstr>Current Data Availability Policies are Broken</vt:lpstr>
      <vt:lpstr>PowerPoint Presentation</vt:lpstr>
      <vt:lpstr>Illustration</vt:lpstr>
      <vt:lpstr>PowerPoint Presentation</vt:lpstr>
      <vt:lpstr>Current Data Availability Policies are Broken</vt:lpstr>
      <vt:lpstr>What to do about it?</vt:lpstr>
      <vt:lpstr>PowerPoint Presentation</vt:lpstr>
      <vt:lpstr>Why do journals like “supplemental ZIP files” and affiliated repositories? </vt:lpstr>
      <vt:lpstr>What are the characteristics of prominent data archives? </vt:lpstr>
      <vt:lpstr>Evolving Journal and Data Infrastructure</vt:lpstr>
      <vt:lpstr>In a nutshell</vt:lpstr>
      <vt:lpstr>Evolving Journal and Data Infrastructure</vt:lpstr>
      <vt:lpstr>Evolving Journal and Data Infrastructure</vt:lpstr>
      <vt:lpstr>But: Encourage Best Practices</vt:lpstr>
      <vt:lpstr>Evolving Journal and Data Infrastructure</vt:lpstr>
      <vt:lpstr>Verifying Data and Code Deposits</vt:lpstr>
      <vt:lpstr>Verifying Data and Code Deposits</vt:lpstr>
      <vt:lpstr>Evolving Journal and Data Infrastructure</vt:lpstr>
      <vt:lpstr>Data (and Code) Availability Statements</vt:lpstr>
      <vt:lpstr>“Unscripted Segway”</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(2018)</vt:lpstr>
      <vt:lpstr>Action: Encourage Best Practices</vt:lpstr>
      <vt:lpstr>Action: Pre-Publication Verification</vt:lpstr>
      <vt:lpstr>Action: Verifying Data and Code Deposits</vt:lpstr>
      <vt:lpstr>Action: Data citations and metadata</vt:lpstr>
      <vt:lpstr>FAIR principles rely on metadata</vt:lpstr>
      <vt:lpstr>PowerPoint Presentation</vt:lpstr>
      <vt:lpstr>Action: Reproducibility Check</vt:lpstr>
      <vt:lpstr>Goal: Improve reproducibility</vt:lpstr>
      <vt:lpstr>Moving away from “supplemental data”</vt:lpstr>
      <vt:lpstr>Full-featured repository</vt:lpstr>
      <vt:lpstr>PowerPoint Presentation</vt:lpstr>
      <vt:lpstr>Reproducibility is harder than it should be</vt:lpstr>
      <vt:lpstr>Restricted access data</vt:lpstr>
      <vt:lpstr>PowerPoint Presentation</vt:lpstr>
      <vt:lpstr>Lots of good examples</vt:lpstr>
      <vt:lpstr>Lots of good examples (restricted-access data)</vt:lpstr>
      <vt:lpstr>Lots of bad examples too….</vt:lpstr>
      <vt:lpstr>Goal: Confidential data</vt:lpstr>
      <vt:lpstr>Future efforts</vt:lpstr>
      <vt:lpstr>Better support for researchers</vt:lpstr>
      <vt:lpstr>Richer metadata, more transparency</vt:lpstr>
      <vt:lpstr>PowerPoint Presentation</vt:lpstr>
      <vt:lpstr>Goal: Transportability</vt:lpstr>
      <vt:lpstr>Social science “guild”</vt:lpstr>
      <vt:lpstr>PowerPoint Presentation</vt:lpstr>
      <vt:lpstr>You…</vt:lpstr>
      <vt:lpstr>Me…</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PowerPoint Presentation</vt:lpstr>
      <vt:lpstr>Some random notes</vt:lpstr>
      <vt:lpstr>PowerPoint Presentation</vt:lpstr>
      <vt:lpstr>Goals</vt:lpstr>
      <vt:lpstr>Challenges for Surrounding Data</vt:lpstr>
      <vt:lpstr>PowerPoint Presentation</vt:lpstr>
      <vt:lpstr>PowerPoint Presentation</vt:lpstr>
      <vt:lpstr>Other challenges remain: Publication bias</vt:lpstr>
      <vt:lpstr>Correcting for publication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327</cp:revision>
  <dcterms:created xsi:type="dcterms:W3CDTF">2016-11-26T21:09:30Z</dcterms:created>
  <dcterms:modified xsi:type="dcterms:W3CDTF">2019-09-09T20:25:59Z</dcterms:modified>
</cp:coreProperties>
</file>